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98" r:id="rId4"/>
    <p:sldId id="299" r:id="rId5"/>
    <p:sldId id="300" r:id="rId6"/>
    <p:sldId id="304" r:id="rId7"/>
    <p:sldId id="289" r:id="rId8"/>
    <p:sldId id="311" r:id="rId9"/>
    <p:sldId id="284" r:id="rId10"/>
    <p:sldId id="305" r:id="rId11"/>
    <p:sldId id="296" r:id="rId12"/>
    <p:sldId id="313" r:id="rId13"/>
    <p:sldId id="288" r:id="rId14"/>
    <p:sldId id="290" r:id="rId15"/>
    <p:sldId id="286" r:id="rId16"/>
    <p:sldId id="317" r:id="rId17"/>
    <p:sldId id="287" r:id="rId18"/>
    <p:sldId id="306" r:id="rId19"/>
    <p:sldId id="318" r:id="rId20"/>
    <p:sldId id="316" r:id="rId21"/>
    <p:sldId id="319" r:id="rId22"/>
    <p:sldId id="303" r:id="rId23"/>
    <p:sldId id="293" r:id="rId24"/>
    <p:sldId id="320" r:id="rId25"/>
    <p:sldId id="321" r:id="rId26"/>
    <p:sldId id="292" r:id="rId27"/>
    <p:sldId id="329" r:id="rId28"/>
    <p:sldId id="330" r:id="rId29"/>
    <p:sldId id="334" r:id="rId30"/>
    <p:sldId id="328" r:id="rId31"/>
    <p:sldId id="314" r:id="rId32"/>
    <p:sldId id="307" r:id="rId33"/>
    <p:sldId id="302" r:id="rId34"/>
    <p:sldId id="308" r:id="rId35"/>
    <p:sldId id="285" r:id="rId36"/>
    <p:sldId id="291" r:id="rId37"/>
    <p:sldId id="294" r:id="rId38"/>
    <p:sldId id="297" r:id="rId39"/>
    <p:sldId id="331" r:id="rId40"/>
    <p:sldId id="333" r:id="rId41"/>
    <p:sldId id="332" r:id="rId42"/>
    <p:sldId id="327" r:id="rId43"/>
    <p:sldId id="309" r:id="rId44"/>
    <p:sldId id="310" r:id="rId45"/>
    <p:sldId id="326" r:id="rId46"/>
    <p:sldId id="301" r:id="rId47"/>
    <p:sldId id="323" r:id="rId48"/>
    <p:sldId id="324" r:id="rId49"/>
    <p:sldId id="325" r:id="rId50"/>
    <p:sldId id="322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99B75-559E-4403-9E79-906778AE0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1414B0-A57D-4624-992C-E972489AB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599F41-ED24-4319-AE91-394A50B15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9EC1-4DD4-4361-9D5E-9ADCD2BF1A84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93EDB1-5624-459E-BADD-04BF8613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35436F-2E30-4774-9BDF-C4A97327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2544-4046-4B71-AF53-8F5DD2987C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97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3BF72-2049-440F-8128-F69E4B7E2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9836ACD-1067-41A9-95D4-554E4B05C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2AD49F-3426-434C-A0B7-95507A5DC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9EC1-4DD4-4361-9D5E-9ADCD2BF1A84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7F184D-C81A-4588-A73E-9639CA51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A3DC85-2C88-4B5F-B701-BE03BAD5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2544-4046-4B71-AF53-8F5DD2987C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14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A40C54F-FBD7-42B0-8517-747525DE8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A400FA5-3AE0-44DB-B623-8114CDCB7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D68E33-4B7C-4266-A2C1-C5120210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9EC1-4DD4-4361-9D5E-9ADCD2BF1A84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037089-9F3F-4778-9388-65225F68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773260-2B9C-4A42-9D3D-9415B1BDE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2544-4046-4B71-AF53-8F5DD2987C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237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44602-FB57-429D-A554-A17E17B5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6EC3D1-3473-48C7-8F0D-D00007AE9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789C3D-0667-479A-8971-F88B36A8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9EC1-4DD4-4361-9D5E-9ADCD2BF1A84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2758CD-D8F3-4779-8601-D0D1DEEB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AF88C7-1197-4372-807A-7F641BFB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2544-4046-4B71-AF53-8F5DD2987C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97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4DA00A-A7B5-4E5C-A1BC-07695679C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DE9F0D1-1FC8-486E-B837-583FB9B2A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D427A7-E242-4E1C-91B2-932D4F50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9EC1-4DD4-4361-9D5E-9ADCD2BF1A84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53F376-AE95-4053-8C0F-98AA04BC7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4B0546-9471-4A45-91D7-49739F90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2544-4046-4B71-AF53-8F5DD2987C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585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8FB60-5B10-48B1-97A4-993BD7747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6513B0-7D2F-4DEB-8258-304B29AC3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FFEA14B-7A4D-42A8-8D45-25422139F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097616-0C30-494E-8F8E-6FBE6B9C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9EC1-4DD4-4361-9D5E-9ADCD2BF1A84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CB26D7-E972-4A74-A831-26CB8C44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3D9507-B249-4C70-AC1E-2A936446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2544-4046-4B71-AF53-8F5DD2987C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26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432DA9-C8A3-4AF0-9DFC-3F4A96B37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CA873B6-5B79-4F15-8416-F49D58E62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F87E893-6E12-4465-B57E-8D2185A1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59FA1D8-A431-45F8-959D-AA0D3B342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89528CD-876A-42D0-B632-D223C99E9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9468209-177D-4318-83B4-A61980B3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9EC1-4DD4-4361-9D5E-9ADCD2BF1A84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C95644C-6F21-4974-B78C-CAA4404C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D41F50D-16E5-497E-A1F4-E2AC2FEF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2544-4046-4B71-AF53-8F5DD2987C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734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664AE-2E57-4E18-A9FD-D6E33788F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49F6315-18A0-478D-97E1-B7051CCB7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9EC1-4DD4-4361-9D5E-9ADCD2BF1A84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82BF520-FB97-43CF-991A-F49E69AD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41E06D6-73B8-43A6-867A-B231865D6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2544-4046-4B71-AF53-8F5DD2987C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314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BA9C7E3-8EED-488B-B1FF-F5942CC5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9EC1-4DD4-4361-9D5E-9ADCD2BF1A84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8548DC4-5F64-4DCF-BB8C-84BBC0E4D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47FD78-7943-40AD-82E2-DF1DBFC6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2544-4046-4B71-AF53-8F5DD2987C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03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064F3-C1E7-416B-A733-5C7E44F3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2610C4-D0D5-4DD5-8C91-38E556D68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640DB20-398D-4569-88BB-973F5FE16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FEAF006-A1CD-40DB-9DFB-62CB756B1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9EC1-4DD4-4361-9D5E-9ADCD2BF1A84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BD2A58-3424-4FC0-B962-0C503F619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C73642-5125-4635-BB87-F561655F4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2544-4046-4B71-AF53-8F5DD2987C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633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3E47B-48C0-40F9-ADFF-4693756F1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B3F5F11-182C-4E28-88CD-353744D35F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6186EA3-9E9E-48FB-82E7-8A232342E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5C58D4-D4DE-4A52-BF44-0D7EB39E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9EC1-4DD4-4361-9D5E-9ADCD2BF1A84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E25FB3-DE42-4861-A82E-62B9B7785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E25AA0-8EC7-48C1-8872-1E6CFC6B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2544-4046-4B71-AF53-8F5DD2987C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156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E087838-68F4-42DE-880F-E1C41BF8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2911216-A497-48FB-8E39-B408B0DDA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E4F211-0CFB-4DB1-8EAB-B0F6BCD88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89EC1-4DD4-4361-9D5E-9ADCD2BF1A84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8ADCB9-AB74-4254-91B0-33D4E2AB9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97EDB6-DCBF-4B52-A9D7-3844583BC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C2544-4046-4B71-AF53-8F5DD2987C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015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mze.gov.cz/public/app/lpisext/lpis/verejny2/plpi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s.cuzk.cz/av/" TargetMode="External"/><Relationship Id="rId2" Type="http://schemas.openxmlformats.org/officeDocument/2006/relationships/hyperlink" Target="http://www.mapy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8C914-E286-49A4-AB65-EE814679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833" y="1514658"/>
            <a:ext cx="6287588" cy="2360657"/>
          </a:xfrm>
        </p:spPr>
        <p:txBody>
          <a:bodyPr>
            <a:normAutofit/>
          </a:bodyPr>
          <a:lstStyle/>
          <a:p>
            <a:r>
              <a:rPr lang="cs-CZ" sz="5400" b="1" dirty="0">
                <a:latin typeface="Sitka Text Semibold" pitchFamily="2" charset="0"/>
              </a:rPr>
              <a:t>Základy terénní archeologie</a:t>
            </a:r>
            <a:br>
              <a:rPr lang="cs-CZ" sz="5400" b="1" dirty="0">
                <a:latin typeface="Sitka Text Semibold" pitchFamily="2" charset="0"/>
              </a:rPr>
            </a:br>
            <a:r>
              <a:rPr lang="cs-CZ" sz="5400" b="1" dirty="0">
                <a:latin typeface="Sitka Text Semibold" pitchFamily="2" charset="0"/>
              </a:rPr>
              <a:t>pro </a:t>
            </a:r>
            <a:r>
              <a:rPr lang="cs-CZ" sz="5400" b="1" dirty="0" err="1">
                <a:latin typeface="Sitka Text Semibold" pitchFamily="2" charset="0"/>
              </a:rPr>
              <a:t>detektoráře</a:t>
            </a:r>
            <a:endParaRPr lang="cs-CZ" sz="5400" b="1" dirty="0">
              <a:latin typeface="Sitka Text Semibold" pitchFamily="2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2B16DE-FABC-42F1-A70E-C089ADFF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6ABA7790-EC8C-4F4F-96CF-C44CA295477D}"/>
              </a:ext>
            </a:extLst>
          </p:cNvPr>
          <p:cNvGrpSpPr/>
          <p:nvPr/>
        </p:nvGrpSpPr>
        <p:grpSpPr>
          <a:xfrm>
            <a:off x="1406833" y="5441833"/>
            <a:ext cx="3352799" cy="429941"/>
            <a:chOff x="7315200" y="5782491"/>
            <a:chExt cx="3352799" cy="429941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78A8EAA6-692A-40DA-9765-C53A9B83E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988" y="5782492"/>
              <a:ext cx="340433" cy="429940"/>
            </a:xfrm>
            <a:prstGeom prst="rect">
              <a:avLst/>
            </a:prstGeom>
          </p:spPr>
        </p:pic>
        <p:sp>
          <p:nvSpPr>
            <p:cNvPr id="4" name="Podnadpis 2">
              <a:extLst>
                <a:ext uri="{FF2B5EF4-FFF2-40B4-BE49-F238E27FC236}">
                  <a16:creationId xmlns:a16="http://schemas.microsoft.com/office/drawing/2014/main" id="{172572CB-748B-47E5-BBBD-760E2970D229}"/>
                </a:ext>
              </a:extLst>
            </p:cNvPr>
            <p:cNvSpPr txBox="1">
              <a:spLocks/>
            </p:cNvSpPr>
            <p:nvPr/>
          </p:nvSpPr>
          <p:spPr>
            <a:xfrm>
              <a:off x="7315200" y="5782491"/>
              <a:ext cx="3352799" cy="429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cs-CZ" sz="3200" dirty="0"/>
                <a:t>Mgr. Roman Sirovátka</a:t>
              </a:r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9715A6C5-E96A-4B9D-A4FD-C971486678A3}"/>
              </a:ext>
            </a:extLst>
          </p:cNvPr>
          <p:cNvSpPr txBox="1"/>
          <p:nvPr/>
        </p:nvSpPr>
        <p:spPr>
          <a:xfrm>
            <a:off x="8677275" y="6364843"/>
            <a:ext cx="2252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</a:rPr>
              <a:t>Foto: J. Votoček 28. 10. 2025</a:t>
            </a:r>
          </a:p>
        </p:txBody>
      </p:sp>
    </p:spTree>
    <p:extLst>
      <p:ext uri="{BB962C8B-B14F-4D97-AF65-F5344CB8AC3E}">
        <p14:creationId xmlns:p14="http://schemas.microsoft.com/office/powerpoint/2010/main" val="394081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0128903-842D-4F63-80A3-853A50BC4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77" y="139337"/>
            <a:ext cx="9673046" cy="644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41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91735-3942-4964-9317-71A07AB0E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Archeologická pracoviště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19A9AD-3135-4BEF-AFEE-31F68B353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/>
              <a:t>Severočeské muzeum v Liberci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dirty="0"/>
              <a:t>Muzeum Českého ráje v Turnově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dirty="0"/>
              <a:t>Vlastivědné muzeum a galerie v České Lípě</a:t>
            </a:r>
          </a:p>
        </p:txBody>
      </p:sp>
    </p:spTree>
    <p:extLst>
      <p:ext uri="{BB962C8B-B14F-4D97-AF65-F5344CB8AC3E}">
        <p14:creationId xmlns:p14="http://schemas.microsoft.com/office/powerpoint/2010/main" val="889679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FF2259B-C4E1-44C2-8ADF-FC0CCD78B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 b="803"/>
          <a:stretch/>
        </p:blipFill>
        <p:spPr>
          <a:xfrm>
            <a:off x="1310318" y="130627"/>
            <a:ext cx="5055247" cy="319604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B5E721-5F13-49BE-903E-BD137B147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3162" r="9555" b="18217"/>
          <a:stretch/>
        </p:blipFill>
        <p:spPr>
          <a:xfrm>
            <a:off x="1310317" y="3429000"/>
            <a:ext cx="5055247" cy="32773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C048DD2-F3DF-4AAF-9EA3-F0A8F92DCC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3" r="18269"/>
          <a:stretch/>
        </p:blipFill>
        <p:spPr>
          <a:xfrm>
            <a:off x="6657162" y="1166142"/>
            <a:ext cx="4016760" cy="432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72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12D749-6DB6-42BD-8ABE-A94B4460F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Navázání 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01EAC2-1967-48C5-BC1B-14F2D80EA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 přednášce</a:t>
            </a:r>
          </a:p>
          <a:p>
            <a:r>
              <a:rPr lang="cs-CZ" dirty="0"/>
              <a:t>telefonicky nebo emailem kontaktovat archeologické pracoviště:</a:t>
            </a:r>
          </a:p>
          <a:p>
            <a:r>
              <a:rPr lang="cs-CZ" dirty="0"/>
              <a:t>pro okres Semily – </a:t>
            </a:r>
            <a:r>
              <a:rPr lang="cs-CZ" b="1" dirty="0"/>
              <a:t>Muzeum Českého ráje v Turnově</a:t>
            </a:r>
            <a:r>
              <a:rPr lang="cs-CZ" dirty="0"/>
              <a:t>, Mgr. Roman Sirovátka, +420 778 749 756, </a:t>
            </a:r>
            <a:r>
              <a:rPr lang="cs-CZ" i="1" u="sng" dirty="0"/>
              <a:t>sirovatka@muzeum-turnov.cz</a:t>
            </a:r>
            <a:r>
              <a:rPr lang="cs-CZ" dirty="0"/>
              <a:t>;</a:t>
            </a:r>
          </a:p>
          <a:p>
            <a:r>
              <a:rPr lang="cs-CZ" dirty="0"/>
              <a:t>pro okres Liberec a Jablonec n. N. – </a:t>
            </a:r>
            <a:r>
              <a:rPr lang="cs-CZ" b="1" dirty="0"/>
              <a:t>Severočeské muzeum v Liberci</a:t>
            </a:r>
            <a:r>
              <a:rPr lang="cs-CZ" dirty="0"/>
              <a:t>, Mgr. Petr </a:t>
            </a:r>
            <a:r>
              <a:rPr lang="cs-CZ" dirty="0" err="1"/>
              <a:t>Brestovanský</a:t>
            </a:r>
            <a:r>
              <a:rPr lang="cs-CZ" dirty="0"/>
              <a:t>, +420 739 219 929, </a:t>
            </a:r>
            <a:r>
              <a:rPr lang="cs-CZ" i="1" u="sng" dirty="0"/>
              <a:t>petr.brestovansky@muzeumlb.cz</a:t>
            </a:r>
            <a:r>
              <a:rPr lang="cs-CZ" dirty="0"/>
              <a:t>;</a:t>
            </a:r>
          </a:p>
          <a:p>
            <a:r>
              <a:rPr lang="cs-CZ" dirty="0"/>
              <a:t>pro okres Česká Lípa </a:t>
            </a:r>
            <a:r>
              <a:rPr lang="cs-CZ" b="1" dirty="0"/>
              <a:t>Vlastivědné muzeum a galerie v České Lípě</a:t>
            </a:r>
            <a:r>
              <a:rPr lang="cs-CZ" dirty="0"/>
              <a:t>, </a:t>
            </a:r>
            <a:r>
              <a:rPr lang="cs-CZ" dirty="0" err="1"/>
              <a:t>BcA</a:t>
            </a:r>
            <a:r>
              <a:rPr lang="cs-CZ" dirty="0"/>
              <a:t>. Vojtěch Novák, +420 487 723 223, </a:t>
            </a:r>
            <a:r>
              <a:rPr lang="cs-CZ" i="1" u="sng" dirty="0"/>
              <a:t>satlava@muzeumcl.cz</a:t>
            </a:r>
            <a:r>
              <a:rPr lang="cs-CZ" dirty="0"/>
              <a:t>.</a:t>
            </a:r>
          </a:p>
          <a:p>
            <a:r>
              <a:rPr lang="cs-CZ" dirty="0"/>
              <a:t>osobní setkání s archeologem</a:t>
            </a:r>
          </a:p>
          <a:p>
            <a:r>
              <a:rPr lang="cs-CZ" dirty="0"/>
              <a:t>domluva na terénní prospekci na konkrétních územích</a:t>
            </a:r>
          </a:p>
        </p:txBody>
      </p:sp>
    </p:spTree>
    <p:extLst>
      <p:ext uri="{BB962C8B-B14F-4D97-AF65-F5344CB8AC3E}">
        <p14:creationId xmlns:p14="http://schemas.microsoft.com/office/powerpoint/2010/main" val="2274100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DE8D17-A550-4E6A-9B0C-728DE184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3) Správný postup detektorové prospekce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B6E28F-BCA3-4995-998E-3F8C684A1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terén</a:t>
            </a:r>
          </a:p>
          <a:p>
            <a:r>
              <a:rPr lang="cs-CZ" dirty="0"/>
              <a:t>počasí</a:t>
            </a:r>
          </a:p>
          <a:p>
            <a:r>
              <a:rPr lang="cs-CZ" dirty="0"/>
              <a:t>přístroje</a:t>
            </a:r>
          </a:p>
          <a:p>
            <a:r>
              <a:rPr lang="cs-CZ" dirty="0"/>
              <a:t>souřadnice</a:t>
            </a:r>
          </a:p>
          <a:p>
            <a:r>
              <a:rPr lang="cs-CZ" dirty="0"/>
              <a:t>terénní dokumentace</a:t>
            </a:r>
          </a:p>
          <a:p>
            <a:pPr lvl="1"/>
            <a:r>
              <a:rPr lang="cs-CZ" dirty="0"/>
              <a:t>fotografická</a:t>
            </a:r>
          </a:p>
          <a:p>
            <a:pPr lvl="1"/>
            <a:r>
              <a:rPr lang="cs-CZ" dirty="0"/>
              <a:t>kresebná (skica)</a:t>
            </a:r>
          </a:p>
          <a:p>
            <a:r>
              <a:rPr lang="cs-CZ" dirty="0"/>
              <a:t>ukládání nálezů (do sáčků nebo krabiček)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160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28B7B-3DB2-4B8A-BCA5-BE2DEC93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Terén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BCA842-3ED5-4A6B-8248-15DDAA4AC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rešerše = příprava před terénem</a:t>
            </a:r>
          </a:p>
          <a:p>
            <a:pPr lvl="1"/>
            <a:r>
              <a:rPr lang="cs-CZ" dirty="0"/>
              <a:t>historické mapy, letecké snímky, terénní souvislosti, LIDAR, </a:t>
            </a:r>
            <a:r>
              <a:rPr lang="cs-CZ" dirty="0" err="1"/>
              <a:t>dron</a:t>
            </a:r>
            <a:endParaRPr lang="cs-CZ" dirty="0"/>
          </a:p>
          <a:p>
            <a:endParaRPr lang="cs-CZ" dirty="0"/>
          </a:p>
          <a:p>
            <a:r>
              <a:rPr lang="cs-CZ" dirty="0"/>
              <a:t>podmínky: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archeolog zadá konkrétní polygony, v kterých je možné hledat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zeptat se archeologa, zda je možné hledat zde…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nejedná se o archeologickou lokalitu </a:t>
            </a:r>
            <a:r>
              <a:rPr lang="cs-CZ" b="1" dirty="0">
                <a:solidFill>
                  <a:srgbClr val="FF0000"/>
                </a:solidFill>
              </a:rPr>
              <a:t>!!!</a:t>
            </a:r>
            <a:r>
              <a:rPr lang="cs-CZ" dirty="0"/>
              <a:t> (namátkové hledání)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dohledávky na známých lokalitách (+ přítomný archeolog v terénu)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průzkum před plošně rozsáhlou stavbou (haly, komunikace)</a:t>
            </a:r>
          </a:p>
        </p:txBody>
      </p:sp>
    </p:spTree>
    <p:extLst>
      <p:ext uri="{BB962C8B-B14F-4D97-AF65-F5344CB8AC3E}">
        <p14:creationId xmlns:p14="http://schemas.microsoft.com/office/powerpoint/2010/main" val="3542673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CCAABA6-68CD-4529-BDB4-C48C9B83F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82" y="309153"/>
            <a:ext cx="4679768" cy="62396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C6D3CD6-EFA2-4E52-83D1-A6AF4A730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309153"/>
            <a:ext cx="4679768" cy="623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79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CA673-F65D-43FB-B9D4-BB46E863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Počasí a pole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717CED-0863-4219-86FD-DC06CBD99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zadání od archeologa</a:t>
            </a:r>
          </a:p>
          <a:p>
            <a:r>
              <a:rPr lang="cs-CZ" dirty="0"/>
              <a:t>po orbě + nezaseté pole</a:t>
            </a:r>
          </a:p>
          <a:p>
            <a:endParaRPr lang="cs-CZ" dirty="0"/>
          </a:p>
          <a:p>
            <a:r>
              <a:rPr lang="cs-CZ" dirty="0">
                <a:sym typeface="Wingdings" panose="05000000000000000000" pitchFamily="2" charset="2"/>
              </a:rPr>
              <a:t> Veřejný registr půdy – LPIS:</a:t>
            </a:r>
          </a:p>
          <a:p>
            <a:pPr lvl="1"/>
            <a:r>
              <a:rPr lang="cs-CZ" dirty="0">
                <a:hlinkClick r:id="rId2"/>
              </a:rPr>
              <a:t>https://mze.gov.cz/public/app/lpisext/lpis/verejny2/plpis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>
                <a:sym typeface="Wingdings" panose="05000000000000000000" pitchFamily="2" charset="2"/>
              </a:rPr>
              <a:t>možnost zjistit kontakt na hospodáře polnosti, ti mají většinou od majitele parcely plnou moc v nakládání s pozemky (pokud se tam něco pěstuje)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4774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902E417-6C8F-4ACE-A415-E2812AD7D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636686"/>
            <a:ext cx="11725275" cy="558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14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FA1AFF2-A2A2-41E6-B6C1-CFA69A1CE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636686"/>
            <a:ext cx="11725276" cy="558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1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DCB7E32-1C40-4181-BF82-54557620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71" y="65314"/>
            <a:ext cx="10091057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44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CA673-F65D-43FB-B9D4-BB46E863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Lesy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717CED-0863-4219-86FD-DC06CBD99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zadání od archeologa</a:t>
            </a:r>
          </a:p>
          <a:p>
            <a:r>
              <a:rPr lang="cs-CZ" dirty="0"/>
              <a:t>vhodné prakticky kdykoliv</a:t>
            </a:r>
          </a:p>
          <a:p>
            <a:endParaRPr lang="cs-CZ" dirty="0"/>
          </a:p>
          <a:p>
            <a:r>
              <a:rPr lang="cs-CZ" dirty="0">
                <a:sym typeface="Wingdings" panose="05000000000000000000" pitchFamily="2" charset="2"/>
              </a:rPr>
              <a:t> nutné svolení majitele, problém u rozsáhlejších pozemků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3982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C89A4F0-D8E8-42AA-8168-5C8FD311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209550"/>
            <a:ext cx="4791075" cy="63881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B075C7-F41F-43EB-BED1-8BA146197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2" y="209549"/>
            <a:ext cx="4791076" cy="638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63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DE5C0E-2643-4545-8F20-85DFC7810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Detektory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BAD91B-939A-4929-B50C-AD90101DA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většina archeologů detektor nemá a ani neumí používat</a:t>
            </a:r>
          </a:p>
          <a:p>
            <a:r>
              <a:rPr lang="cs-CZ" dirty="0"/>
              <a:t>správné nastavení (viz uživatelské příručky)</a:t>
            </a:r>
          </a:p>
          <a:p>
            <a:r>
              <a:rPr lang="cs-CZ" dirty="0"/>
              <a:t>Archeologové by byli šťastni, aby se prodávaly na certifikát, podobně jako zbraně, ale ... mělo by to smysl?</a:t>
            </a:r>
          </a:p>
          <a:p>
            <a:pPr lvl="1"/>
            <a:r>
              <a:rPr lang="cs-CZ" i="1" dirty="0"/>
              <a:t>„…kvůli volnému trhu od 90. let došlo k vyrabování nejvýznamnějších archeologických lokalit (hradiště, pohřebiště, depoty)…“</a:t>
            </a:r>
          </a:p>
          <a:p>
            <a:pPr lvl="1"/>
            <a:r>
              <a:rPr lang="cs-CZ" i="1" dirty="0"/>
              <a:t>„…nepoučení </a:t>
            </a:r>
            <a:r>
              <a:rPr lang="cs-CZ" i="1" dirty="0" err="1"/>
              <a:t>detektoráři</a:t>
            </a:r>
            <a:r>
              <a:rPr lang="cs-CZ" i="1" dirty="0"/>
              <a:t> bez slitování nadále chodí po lokalitách a vytahují artefakty z kontextů jen proto, aby se obohatili (pro dobrý pocit, sbírka, </a:t>
            </a:r>
            <a:r>
              <a:rPr lang="cs-CZ" i="1" dirty="0" err="1"/>
              <a:t>přeprodej</a:t>
            </a:r>
            <a:r>
              <a:rPr lang="cs-CZ" i="1" dirty="0"/>
              <a:t> </a:t>
            </a:r>
            <a:r>
              <a:rPr lang="cs-CZ" i="1" dirty="0">
                <a:sym typeface="Wingdings" panose="05000000000000000000" pitchFamily="2" charset="2"/>
              </a:rPr>
              <a:t></a:t>
            </a:r>
            <a:r>
              <a:rPr lang="cs-CZ" i="1" dirty="0"/>
              <a:t> není věda, okrádání státu, trestná činnost)…“</a:t>
            </a:r>
          </a:p>
          <a:p>
            <a:pPr lvl="1"/>
            <a:r>
              <a:rPr lang="cs-CZ" i="1" dirty="0"/>
              <a:t>„Smysl by to částečně mělo, aktivity nových rabovačů by se omezily a posílila by spolupráce.“</a:t>
            </a:r>
          </a:p>
        </p:txBody>
      </p:sp>
    </p:spTree>
    <p:extLst>
      <p:ext uri="{BB962C8B-B14F-4D97-AF65-F5344CB8AC3E}">
        <p14:creationId xmlns:p14="http://schemas.microsoft.com/office/powerpoint/2010/main" val="1109196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A67B9-E77E-4F42-8BF9-AAAB829D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Souřadnice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58570E-AB8E-405B-96AB-16229CDBE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souřadnicové systémy – když hledám = nutné znát</a:t>
            </a:r>
          </a:p>
          <a:p>
            <a:r>
              <a:rPr lang="cs-CZ" dirty="0"/>
              <a:t>jak získat souřadnice na mobilu?</a:t>
            </a:r>
          </a:p>
          <a:p>
            <a:r>
              <a:rPr lang="cs-CZ" dirty="0"/>
              <a:t>záznam souřadnic a přiřazení k nálezům …</a:t>
            </a:r>
          </a:p>
          <a:p>
            <a:pPr lvl="1"/>
            <a:r>
              <a:rPr lang="cs-CZ" dirty="0">
                <a:sym typeface="Wingdings" panose="05000000000000000000" pitchFamily="2" charset="2"/>
                <a:hlinkClick r:id="rId2"/>
              </a:rPr>
              <a:t>www.mapy.com</a:t>
            </a:r>
            <a:r>
              <a:rPr lang="cs-CZ" dirty="0">
                <a:sym typeface="Wingdings" panose="05000000000000000000" pitchFamily="2" charset="2"/>
              </a:rPr>
              <a:t>  kliknutí na místo</a:t>
            </a:r>
          </a:p>
          <a:p>
            <a:pPr lvl="1"/>
            <a:r>
              <a:rPr lang="cs-CZ" dirty="0">
                <a:sym typeface="Wingdings" panose="05000000000000000000" pitchFamily="2" charset="2"/>
                <a:hlinkClick r:id="rId3"/>
              </a:rPr>
              <a:t>www.ags.cuzk.cz/av/</a:t>
            </a:r>
            <a:r>
              <a:rPr lang="cs-CZ" dirty="0">
                <a:sym typeface="Wingdings" panose="05000000000000000000" pitchFamily="2" charset="2"/>
              </a:rPr>
              <a:t>  kliknutí na místo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aplikace </a:t>
            </a:r>
            <a:r>
              <a:rPr lang="cs-CZ" b="1" u="sng" dirty="0" err="1">
                <a:sym typeface="Wingdings" panose="05000000000000000000" pitchFamily="2" charset="2"/>
              </a:rPr>
              <a:t>Locus</a:t>
            </a:r>
            <a:r>
              <a:rPr lang="cs-CZ" b="1" u="sng" dirty="0">
                <a:sym typeface="Wingdings" panose="05000000000000000000" pitchFamily="2" charset="2"/>
              </a:rPr>
              <a:t> Map </a:t>
            </a:r>
            <a:r>
              <a:rPr lang="cs-CZ" dirty="0">
                <a:sym typeface="Wingdings" panose="05000000000000000000" pitchFamily="2" charset="2"/>
              </a:rPr>
              <a:t> záznam trasy prospekce, možnost uložit souřadnice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archeologové nejčastěji pracují v S-JTSK:</a:t>
            </a:r>
          </a:p>
          <a:p>
            <a:pPr lvl="1"/>
            <a:r>
              <a:rPr lang="cs-CZ" dirty="0"/>
              <a:t>převod souřadnic v programu UNITRANS (např. na AMČR-PAS)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76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584209-DA57-4B5A-8BC2-95F27E744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1" y="195943"/>
            <a:ext cx="10942978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35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584209-DA57-4B5A-8BC2-95F27E744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1" y="195943"/>
            <a:ext cx="10942978" cy="64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19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A67B9-E77E-4F42-8BF9-AAAB829D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Open </a:t>
            </a:r>
            <a:r>
              <a:rPr lang="cs-CZ" dirty="0" err="1"/>
              <a:t>Camera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58570E-AB8E-405B-96AB-16229CDBE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239103" cy="4822825"/>
          </a:xfrm>
        </p:spPr>
        <p:txBody>
          <a:bodyPr>
            <a:normAutofit/>
          </a:bodyPr>
          <a:lstStyle/>
          <a:p>
            <a:r>
              <a:rPr lang="cs-CZ" dirty="0"/>
              <a:t>stažitelné přes Google Play</a:t>
            </a:r>
          </a:p>
          <a:p>
            <a:r>
              <a:rPr lang="cs-CZ" dirty="0"/>
              <a:t>rychlá a jednoduchá instalace</a:t>
            </a:r>
          </a:p>
          <a:p>
            <a:r>
              <a:rPr lang="cs-CZ" b="1" dirty="0"/>
              <a:t>Možnost nastavit souřadnice a čas do fotografie</a:t>
            </a:r>
          </a:p>
          <a:p>
            <a:pPr lvl="1"/>
            <a:r>
              <a:rPr lang="cs-CZ" dirty="0"/>
              <a:t>ozubené kolečko &gt; Nastavení polohy &gt; vše zaškrtnout</a:t>
            </a:r>
          </a:p>
          <a:p>
            <a:pPr lvl="1"/>
            <a:r>
              <a:rPr lang="cs-CZ" b="1" dirty="0"/>
              <a:t>ozubené kolečko &gt; Nastavení fotografování &gt; </a:t>
            </a:r>
            <a:r>
              <a:rPr lang="cs-CZ" b="1" dirty="0" err="1"/>
              <a:t>Photo</a:t>
            </a:r>
            <a:r>
              <a:rPr lang="cs-CZ" b="1" dirty="0"/>
              <a:t> </a:t>
            </a:r>
            <a:r>
              <a:rPr lang="cs-CZ" b="1" dirty="0" err="1"/>
              <a:t>Stamp</a:t>
            </a:r>
            <a:r>
              <a:rPr lang="cs-CZ" b="1" dirty="0"/>
              <a:t> &gt; nastavení razítek (datum, čas, GPS – stupně/minuty/vteřiny) …</a:t>
            </a:r>
          </a:p>
          <a:p>
            <a:pPr lvl="1"/>
            <a:r>
              <a:rPr lang="cs-CZ" dirty="0"/>
              <a:t>souřadnicový systém WGS84 (může být větší nepřesnost, viz dále)</a:t>
            </a:r>
          </a:p>
          <a:p>
            <a:pPr lvl="1"/>
            <a:r>
              <a:rPr lang="cs-CZ" dirty="0"/>
              <a:t>další pokročilá nastavení (ISO, čas závěrky, vyvážení bílé a zaostření, formát RAW, automatická stabilizace, nastavení videa)</a:t>
            </a:r>
          </a:p>
          <a:p>
            <a:pPr lvl="1"/>
            <a:r>
              <a:rPr lang="cs-CZ" dirty="0"/>
              <a:t>zdarma ke stažení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3917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584209-DA57-4B5A-8BC2-95F27E744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3" y="195945"/>
            <a:ext cx="4849584" cy="646611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4CF68B5-41F8-439B-94B8-0BDE65EF9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74" y="195947"/>
            <a:ext cx="4849583" cy="646611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AC529AD-8286-49D3-8DC3-BC197B9E5194}"/>
              </a:ext>
            </a:extLst>
          </p:cNvPr>
          <p:cNvSpPr/>
          <p:nvPr/>
        </p:nvSpPr>
        <p:spPr>
          <a:xfrm>
            <a:off x="8069170" y="6031119"/>
            <a:ext cx="2529161" cy="23905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668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6AACBE6-6E8D-48C4-8438-E28D61D71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215473"/>
            <a:ext cx="11974286" cy="642705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21CA562-61BB-42E0-8B29-9343CDAF183A}"/>
              </a:ext>
            </a:extLst>
          </p:cNvPr>
          <p:cNvSpPr txBox="1"/>
          <p:nvPr/>
        </p:nvSpPr>
        <p:spPr>
          <a:xfrm>
            <a:off x="1158241" y="6334748"/>
            <a:ext cx="2176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pozadí: </a:t>
            </a:r>
            <a:r>
              <a:rPr lang="cs-CZ" sz="1200" dirty="0" err="1">
                <a:solidFill>
                  <a:schemeClr val="bg1"/>
                </a:solidFill>
              </a:rPr>
              <a:t>Yuri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Zhurka</a:t>
            </a:r>
            <a:r>
              <a:rPr lang="cs-CZ" sz="1200" dirty="0">
                <a:solidFill>
                  <a:schemeClr val="bg1"/>
                </a:solidFill>
              </a:rPr>
              <a:t> – Strážní věž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2D12F02-B2DC-403A-A8C0-4C41504F9A9B}"/>
              </a:ext>
            </a:extLst>
          </p:cNvPr>
          <p:cNvSpPr/>
          <p:nvPr/>
        </p:nvSpPr>
        <p:spPr>
          <a:xfrm>
            <a:off x="8156257" y="4803267"/>
            <a:ext cx="540000" cy="15570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73A82EE-1157-469C-9244-1547C854E05B}"/>
              </a:ext>
            </a:extLst>
          </p:cNvPr>
          <p:cNvSpPr/>
          <p:nvPr/>
        </p:nvSpPr>
        <p:spPr>
          <a:xfrm>
            <a:off x="8156257" y="4958975"/>
            <a:ext cx="540000" cy="15570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7107A20-EBA4-44C2-89D1-63C26928881D}"/>
              </a:ext>
            </a:extLst>
          </p:cNvPr>
          <p:cNvSpPr/>
          <p:nvPr/>
        </p:nvSpPr>
        <p:spPr>
          <a:xfrm>
            <a:off x="7806145" y="3784306"/>
            <a:ext cx="1303021" cy="56998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405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6AACBE6-6E8D-48C4-8438-E28D61D71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568024"/>
            <a:ext cx="11974286" cy="572194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21CA562-61BB-42E0-8B29-9343CDAF183A}"/>
              </a:ext>
            </a:extLst>
          </p:cNvPr>
          <p:cNvSpPr txBox="1"/>
          <p:nvPr/>
        </p:nvSpPr>
        <p:spPr>
          <a:xfrm>
            <a:off x="1158241" y="6334748"/>
            <a:ext cx="2176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pozadí: </a:t>
            </a:r>
            <a:r>
              <a:rPr lang="cs-CZ" sz="1200" dirty="0" err="1">
                <a:solidFill>
                  <a:schemeClr val="bg1"/>
                </a:solidFill>
              </a:rPr>
              <a:t>Yuri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Zhurka</a:t>
            </a:r>
            <a:r>
              <a:rPr lang="cs-CZ" sz="1200" dirty="0">
                <a:solidFill>
                  <a:schemeClr val="bg1"/>
                </a:solidFill>
              </a:rPr>
              <a:t> – Strážní věž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6C10FCC-0A75-49A3-B50F-45DA21B6C72E}"/>
              </a:ext>
            </a:extLst>
          </p:cNvPr>
          <p:cNvSpPr/>
          <p:nvPr/>
        </p:nvSpPr>
        <p:spPr>
          <a:xfrm>
            <a:off x="6248502" y="328589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5647DF6D-72FD-4770-9A87-7FC95557E535}"/>
              </a:ext>
            </a:extLst>
          </p:cNvPr>
          <p:cNvCxnSpPr>
            <a:endCxn id="2" idx="3"/>
          </p:cNvCxnSpPr>
          <p:nvPr/>
        </p:nvCxnSpPr>
        <p:spPr>
          <a:xfrm flipV="1">
            <a:off x="6096000" y="3362717"/>
            <a:ext cx="165682" cy="242879"/>
          </a:xfrm>
          <a:prstGeom prst="straightConnector1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3D3A5BA-3381-421F-9B27-A364DD353C42}"/>
              </a:ext>
            </a:extLst>
          </p:cNvPr>
          <p:cNvSpPr txBox="1"/>
          <p:nvPr/>
        </p:nvSpPr>
        <p:spPr>
          <a:xfrm>
            <a:off x="6096000" y="3608744"/>
            <a:ext cx="1710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7030A0"/>
                </a:solidFill>
              </a:rPr>
              <a:t>odchylka 26,5 m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907720B-A978-4A55-8018-3903BAD7C0F7}"/>
              </a:ext>
            </a:extLst>
          </p:cNvPr>
          <p:cNvSpPr/>
          <p:nvPr/>
        </p:nvSpPr>
        <p:spPr>
          <a:xfrm>
            <a:off x="9915389" y="1737793"/>
            <a:ext cx="540000" cy="20801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4E8F7823-0344-496C-837A-F4AF71A7E771}"/>
              </a:ext>
            </a:extLst>
          </p:cNvPr>
          <p:cNvSpPr/>
          <p:nvPr/>
        </p:nvSpPr>
        <p:spPr>
          <a:xfrm>
            <a:off x="9915389" y="2180547"/>
            <a:ext cx="540000" cy="20801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932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0E0F55-4C54-4B30-8853-06680FAC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Témata prezentace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20E979-E1A9-43F4-89CB-49ABBAF68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cs-CZ" dirty="0"/>
              <a:t>Právní rámec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Spolupráce s archeologem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Správný postup detektorové prospekce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Zpracování nálezů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AMČR-PAS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Kauza Jilemnice</a:t>
            </a:r>
          </a:p>
          <a:p>
            <a:pPr marL="514350" indent="-514350">
              <a:buFont typeface="+mj-lt"/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7444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A67B9-E77E-4F42-8BF9-AAAB829D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Terén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58570E-AB8E-405B-96AB-16229CDBE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4822825"/>
          </a:xfrm>
        </p:spPr>
        <p:txBody>
          <a:bodyPr>
            <a:normAutofit/>
          </a:bodyPr>
          <a:lstStyle/>
          <a:p>
            <a:r>
              <a:rPr lang="cs-CZ" dirty="0"/>
              <a:t>terénní dokumentace:</a:t>
            </a:r>
          </a:p>
          <a:p>
            <a:pPr lvl="1"/>
            <a:r>
              <a:rPr lang="cs-CZ" dirty="0"/>
              <a:t>fotografie výkopu</a:t>
            </a:r>
          </a:p>
          <a:p>
            <a:pPr lvl="1"/>
            <a:r>
              <a:rPr lang="cs-CZ" dirty="0"/>
              <a:t>fotografie okolí (kontext s </a:t>
            </a:r>
            <a:r>
              <a:rPr lang="cs-CZ" dirty="0" err="1"/>
              <a:t>referen</a:t>
            </a:r>
            <a:r>
              <a:rPr lang="cs-CZ" dirty="0"/>
              <a:t>. dohledatelným bodem)</a:t>
            </a:r>
          </a:p>
          <a:p>
            <a:pPr lvl="1"/>
            <a:r>
              <a:rPr lang="cs-CZ" dirty="0"/>
              <a:t>situační skica</a:t>
            </a:r>
          </a:p>
          <a:p>
            <a:pPr lvl="1"/>
            <a:r>
              <a:rPr lang="cs-CZ" dirty="0"/>
              <a:t>záznam souřadnic (mobil, sáček)</a:t>
            </a:r>
          </a:p>
          <a:p>
            <a:pPr lvl="1"/>
            <a:r>
              <a:rPr lang="cs-CZ" dirty="0"/>
              <a:t>záznam přímo do AMČR-PAS</a:t>
            </a:r>
          </a:p>
          <a:p>
            <a:pPr marL="228600" lvl="1"/>
            <a:r>
              <a:rPr lang="cs-CZ" sz="2800" dirty="0"/>
              <a:t>terénní pomůcky:</a:t>
            </a:r>
          </a:p>
          <a:p>
            <a:pPr marL="685800" lvl="2"/>
            <a:r>
              <a:rPr lang="cs-CZ" sz="2400" dirty="0"/>
              <a:t>měřítko</a:t>
            </a:r>
          </a:p>
          <a:p>
            <a:pPr marL="685800" lvl="2"/>
            <a:r>
              <a:rPr lang="cs-CZ" sz="2400" dirty="0"/>
              <a:t>severka</a:t>
            </a:r>
          </a:p>
          <a:p>
            <a:pPr lvl="1"/>
            <a:r>
              <a:rPr lang="cs-CZ" dirty="0"/>
              <a:t>čísla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396A76C1-0C88-48C7-90A7-9F84CFBDD27B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5721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informace na sáčku/krabičce:</a:t>
            </a:r>
          </a:p>
          <a:p>
            <a:pPr lvl="1"/>
            <a:r>
              <a:rPr lang="cs-CZ" dirty="0"/>
              <a:t>katastrální území</a:t>
            </a:r>
          </a:p>
          <a:p>
            <a:pPr lvl="1"/>
            <a:r>
              <a:rPr lang="cs-CZ" dirty="0"/>
              <a:t>pomístní název</a:t>
            </a:r>
          </a:p>
          <a:p>
            <a:pPr lvl="1"/>
            <a:r>
              <a:rPr lang="cs-CZ" dirty="0"/>
              <a:t>popis akce a jméno nálezce</a:t>
            </a:r>
          </a:p>
          <a:p>
            <a:pPr lvl="1"/>
            <a:r>
              <a:rPr lang="cs-CZ" dirty="0"/>
              <a:t>popis nálezu</a:t>
            </a:r>
          </a:p>
          <a:p>
            <a:pPr lvl="1"/>
            <a:r>
              <a:rPr lang="cs-CZ" dirty="0"/>
              <a:t>hloubka nálezu</a:t>
            </a:r>
          </a:p>
          <a:p>
            <a:pPr lvl="1"/>
            <a:r>
              <a:rPr lang="cs-CZ" dirty="0"/>
              <a:t>přírodní prostřední (les, louka, ornice)</a:t>
            </a:r>
          </a:p>
          <a:p>
            <a:pPr lvl="1"/>
            <a:r>
              <a:rPr lang="cs-CZ" dirty="0"/>
              <a:t>souřadnice (WGS84 nebo S-JTSK)</a:t>
            </a:r>
          </a:p>
          <a:p>
            <a:pPr lvl="1"/>
            <a:r>
              <a:rPr lang="cs-CZ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796028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4">
            <a:extLst>
              <a:ext uri="{FF2B5EF4-FFF2-40B4-BE49-F238E27FC236}">
                <a16:creationId xmlns:a16="http://schemas.microsoft.com/office/drawing/2014/main" id="{B5EC1A45-5E05-4FD0-9AAA-20EDD082CA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8" y="1107529"/>
            <a:ext cx="6190588" cy="4642941"/>
          </a:xfrm>
          <a:prstGeom prst="rect">
            <a:avLst/>
          </a:prstGeom>
        </p:spPr>
      </p:pic>
      <p:pic>
        <p:nvPicPr>
          <p:cNvPr id="4" name="Zástupný symbol pro obsah 7">
            <a:extLst>
              <a:ext uri="{FF2B5EF4-FFF2-40B4-BE49-F238E27FC236}">
                <a16:creationId xmlns:a16="http://schemas.microsoft.com/office/drawing/2014/main" id="{5AE1224A-52FC-474D-AB54-BC2B3F351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23" y="225495"/>
            <a:ext cx="4357919" cy="3050679"/>
          </a:xfrm>
          <a:prstGeom prst="rect">
            <a:avLst/>
          </a:prstGeom>
        </p:spPr>
      </p:pic>
      <p:pic>
        <p:nvPicPr>
          <p:cNvPr id="5" name="Zástupný symbol pro obsah 9">
            <a:extLst>
              <a:ext uri="{FF2B5EF4-FFF2-40B4-BE49-F238E27FC236}">
                <a16:creationId xmlns:a16="http://schemas.microsoft.com/office/drawing/2014/main" id="{0AA85755-5972-4133-87C1-0F2E2E6836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49" y="3362325"/>
            <a:ext cx="4341093" cy="327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29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463779C-C7BB-4074-8502-E09B35683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61912"/>
            <a:ext cx="95250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41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A67B9-E77E-4F42-8BF9-AAAB829D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 nálezy v terénu?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58570E-AB8E-405B-96AB-16229CDBE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zdokumentovat</a:t>
            </a:r>
          </a:p>
          <a:p>
            <a:r>
              <a:rPr lang="cs-CZ" dirty="0"/>
              <a:t>uložit do 1) papírových nebo lépe plastových uzavíratelných sáčků</a:t>
            </a:r>
          </a:p>
          <a:p>
            <a:r>
              <a:rPr lang="cs-CZ" dirty="0"/>
              <a:t>uložit do 2) krabiček (ideální A </a:t>
            </a:r>
            <a:r>
              <a:rPr lang="cs-CZ" b="1" dirty="0"/>
              <a:t>nezbytné pro křehké nálezy</a:t>
            </a:r>
            <a:r>
              <a:rPr lang="cs-CZ" dirty="0"/>
              <a:t>)</a:t>
            </a:r>
          </a:p>
          <a:p>
            <a:r>
              <a:rPr lang="cs-CZ" dirty="0"/>
              <a:t>popsat obalové materiály (</a:t>
            </a:r>
            <a:r>
              <a:rPr lang="cs-CZ" u="sng" dirty="0"/>
              <a:t>přípustné je alespoň pracovně očíslovat a popis provést doma, souřadnice uložit do mobilu</a:t>
            </a:r>
            <a:r>
              <a:rPr lang="cs-CZ" dirty="0"/>
              <a:t>)</a:t>
            </a:r>
          </a:p>
          <a:p>
            <a:r>
              <a:rPr lang="cs-CZ" dirty="0"/>
              <a:t>jemné primární očištění nálezů od hrudek hlíny</a:t>
            </a:r>
          </a:p>
          <a:p>
            <a:r>
              <a:rPr lang="cs-CZ" dirty="0"/>
              <a:t>nemýt nálezy</a:t>
            </a:r>
          </a:p>
          <a:p>
            <a:r>
              <a:rPr lang="cs-CZ" dirty="0"/>
              <a:t>nezkoušet od větších fragmentů oddělovat korozi či poškozené části</a:t>
            </a:r>
          </a:p>
        </p:txBody>
      </p:sp>
    </p:spTree>
    <p:extLst>
      <p:ext uri="{BB962C8B-B14F-4D97-AF65-F5344CB8AC3E}">
        <p14:creationId xmlns:p14="http://schemas.microsoft.com/office/powerpoint/2010/main" val="76158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BC2E045-18F1-4548-9973-B20355A0A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b="4583"/>
          <a:stretch/>
        </p:blipFill>
        <p:spPr>
          <a:xfrm>
            <a:off x="1809749" y="238692"/>
            <a:ext cx="8572501" cy="638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54DAAE-BD8A-4359-8968-AB36B729D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Čemu se vyvarovat?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27D0E3-67E3-4AB7-B1EA-0EE6CE375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terénu:</a:t>
            </a:r>
          </a:p>
          <a:p>
            <a:pPr lvl="1"/>
            <a:r>
              <a:rPr lang="cs-CZ" dirty="0"/>
              <a:t>neoznámení detektorové prospekce předem</a:t>
            </a:r>
          </a:p>
          <a:p>
            <a:pPr lvl="1"/>
            <a:r>
              <a:rPr lang="cs-CZ" dirty="0"/>
              <a:t>zamlčení nálezu a opožděné oznámení</a:t>
            </a:r>
          </a:p>
          <a:p>
            <a:pPr lvl="1"/>
            <a:r>
              <a:rPr lang="cs-CZ" dirty="0"/>
              <a:t>vyzvedávání objemnějšího nebo cennějšího nálezu</a:t>
            </a:r>
          </a:p>
          <a:p>
            <a:pPr lvl="1"/>
            <a:r>
              <a:rPr lang="cs-CZ" dirty="0"/>
              <a:t>vyzvedávání hromadného nálezu (depotu)</a:t>
            </a:r>
          </a:p>
          <a:p>
            <a:pPr lvl="1"/>
            <a:r>
              <a:rPr lang="cs-CZ" dirty="0"/>
              <a:t>žádná evidence nálezů a nálezových kontextů</a:t>
            </a:r>
          </a:p>
          <a:p>
            <a:pPr lvl="1"/>
            <a:r>
              <a:rPr lang="cs-CZ" dirty="0"/>
              <a:t>absence fotodokumentace a záznamu souřadnic</a:t>
            </a:r>
          </a:p>
          <a:p>
            <a:pPr lvl="1"/>
            <a:r>
              <a:rPr lang="cs-CZ" dirty="0"/>
              <a:t>špatná orientace v terénu a záznam místa nálezu</a:t>
            </a:r>
          </a:p>
          <a:p>
            <a:r>
              <a:rPr lang="cs-CZ" dirty="0"/>
              <a:t>doma:</a:t>
            </a:r>
          </a:p>
          <a:p>
            <a:pPr lvl="1"/>
            <a:r>
              <a:rPr lang="cs-CZ" dirty="0"/>
              <a:t>mytí nebo mechanické čištění nálezu (to udělají konzervátoři v muzeu)</a:t>
            </a:r>
          </a:p>
        </p:txBody>
      </p:sp>
    </p:spTree>
    <p:extLst>
      <p:ext uri="{BB962C8B-B14F-4D97-AF65-F5344CB8AC3E}">
        <p14:creationId xmlns:p14="http://schemas.microsoft.com/office/powerpoint/2010/main" val="3044245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80117-41FB-497D-9A3F-032289804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dalšího je možné?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970A07-15AC-42B1-A8D9-BF9493603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oznámit hledání archeologovi na předem domluveném místě</a:t>
            </a:r>
          </a:p>
          <a:p>
            <a:pPr marL="457200" lvl="1" indent="0">
              <a:buNone/>
            </a:pPr>
            <a:r>
              <a:rPr lang="cs-CZ" i="1" dirty="0"/>
              <a:t>= Vím, že na domluvené místo půjdu v tenhle konkrétní den a čas.</a:t>
            </a:r>
          </a:p>
          <a:p>
            <a:pPr marL="457200" lvl="1" indent="0">
              <a:buNone/>
            </a:pPr>
            <a:endParaRPr lang="cs-CZ" i="1" dirty="0"/>
          </a:p>
          <a:p>
            <a:r>
              <a:rPr lang="cs-CZ" dirty="0"/>
              <a:t>osobní domluva s majitelem pozemku</a:t>
            </a:r>
          </a:p>
          <a:p>
            <a:pPr marL="457200" lvl="1" indent="0">
              <a:buNone/>
            </a:pPr>
            <a:r>
              <a:rPr lang="cs-CZ" i="1" dirty="0"/>
              <a:t>= Získat kontakt na majitele – nahlížení do KN, registr půdy, obecní úřad.</a:t>
            </a:r>
          </a:p>
          <a:p>
            <a:pPr marL="457200" lvl="1" indent="0">
              <a:buNone/>
            </a:pPr>
            <a:endParaRPr lang="cs-CZ" i="1" dirty="0"/>
          </a:p>
          <a:p>
            <a:r>
              <a:rPr lang="cs-CZ" dirty="0"/>
              <a:t>přizpůsobit hledání počasí a terénní situaci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provést záznam trasy prospekce a ten poslat archeologovi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775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A67B9-E77E-4F42-8BF9-AAAB829D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je nutné archeologa zavolat do terénu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58570E-AB8E-405B-96AB-16229CDBE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cenný nález</a:t>
            </a:r>
          </a:p>
          <a:p>
            <a:r>
              <a:rPr lang="cs-CZ" dirty="0"/>
              <a:t>hromadný nález</a:t>
            </a:r>
          </a:p>
          <a:p>
            <a:r>
              <a:rPr lang="cs-CZ" dirty="0"/>
              <a:t>nález pohřební situace</a:t>
            </a:r>
          </a:p>
          <a:p>
            <a:r>
              <a:rPr lang="cs-CZ" dirty="0"/>
              <a:t>nález v neobvyklé poloze</a:t>
            </a:r>
          </a:p>
        </p:txBody>
      </p:sp>
    </p:spTree>
    <p:extLst>
      <p:ext uri="{BB962C8B-B14F-4D97-AF65-F5344CB8AC3E}">
        <p14:creationId xmlns:p14="http://schemas.microsoft.com/office/powerpoint/2010/main" val="3435851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F770A-C43B-4A77-B2DE-3BA3F223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4) Zpracování nálezů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ABA83C-2C6B-48A7-9CDB-62E5E9D19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předané nálezy v rámci projektu v AMČR-PAS</a:t>
            </a:r>
          </a:p>
          <a:p>
            <a:r>
              <a:rPr lang="cs-CZ" dirty="0"/>
              <a:t>zpracování terénních kontextů</a:t>
            </a:r>
          </a:p>
          <a:p>
            <a:r>
              <a:rPr lang="cs-CZ" dirty="0"/>
              <a:t>konzervování nálezů (po předání do muzea)</a:t>
            </a:r>
          </a:p>
          <a:p>
            <a:r>
              <a:rPr lang="cs-CZ" dirty="0"/>
              <a:t>zpracování nálezů (rozměry, hmotnost, popis, analogie)</a:t>
            </a:r>
          </a:p>
          <a:p>
            <a:r>
              <a:rPr lang="cs-CZ" dirty="0"/>
              <a:t>GIS</a:t>
            </a:r>
          </a:p>
          <a:p>
            <a:r>
              <a:rPr lang="cs-CZ" dirty="0"/>
              <a:t>soupis všech nálezů</a:t>
            </a:r>
          </a:p>
          <a:p>
            <a:r>
              <a:rPr lang="cs-CZ" dirty="0">
                <a:sym typeface="Wingdings" panose="05000000000000000000" pitchFamily="2" charset="2"/>
              </a:rPr>
              <a:t> NÁLEZOVÁ ZPRÁVA (+ publikování)</a:t>
            </a:r>
          </a:p>
          <a:p>
            <a:r>
              <a:rPr lang="cs-CZ" dirty="0">
                <a:sym typeface="Wingdings" panose="05000000000000000000" pitchFamily="2" charset="2"/>
              </a:rPr>
              <a:t>uložení v muzejním depozitáři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1402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4C9A649-768E-41AF-9A4D-B0B693C76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5" y="1134067"/>
            <a:ext cx="6119821" cy="458986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784CBC8-5E4A-40A8-81A9-378779134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06" y="1089211"/>
            <a:ext cx="5791199" cy="46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17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5057E-B4CD-4811-B9E3-14016F870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1) Právní rámec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91AE28-1EE8-4EEC-9235-9211F87EE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č. 20/1987 Sb., o státní památkové péči – archeologie</a:t>
            </a:r>
          </a:p>
          <a:p>
            <a:r>
              <a:rPr lang="cs-CZ" dirty="0"/>
              <a:t>Úmluva o ochraně </a:t>
            </a:r>
            <a:r>
              <a:rPr lang="cs-CZ" dirty="0" err="1"/>
              <a:t>archeol</a:t>
            </a:r>
            <a:r>
              <a:rPr lang="cs-CZ" dirty="0"/>
              <a:t>. dědictví Evropy (Maltská konvence)</a:t>
            </a:r>
          </a:p>
          <a:p>
            <a:r>
              <a:rPr lang="cs-CZ" dirty="0"/>
              <a:t>občanský zákoník</a:t>
            </a:r>
          </a:p>
          <a:p>
            <a:r>
              <a:rPr lang="cs-CZ" dirty="0"/>
              <a:t>trestní zákoník</a:t>
            </a:r>
          </a:p>
          <a:p>
            <a:r>
              <a:rPr lang="cs-CZ" dirty="0"/>
              <a:t>zákon o pohřebnictví</a:t>
            </a:r>
          </a:p>
        </p:txBody>
      </p:sp>
    </p:spTree>
    <p:extLst>
      <p:ext uri="{BB962C8B-B14F-4D97-AF65-F5344CB8AC3E}">
        <p14:creationId xmlns:p14="http://schemas.microsoft.com/office/powerpoint/2010/main" val="1586905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5E36DB-226B-4EE1-A885-382AE6058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" y="603037"/>
            <a:ext cx="5083584" cy="56519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5FCFBE-AB7D-44F8-AC7D-1A09C15ED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69" y="1281792"/>
            <a:ext cx="6900414" cy="429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81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B4D15DF-AF6D-494B-BCF5-93B79FA92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755" y="1062390"/>
            <a:ext cx="5869794" cy="473321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1189678-7873-4642-BBEF-D90CEDF35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9" y="1062390"/>
            <a:ext cx="5926416" cy="47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41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F770A-C43B-4A77-B2DE-3BA3F223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5) AMČR-PAS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ABA83C-2C6B-48A7-9CDB-62E5E9D19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práce možná i na mobilu v terénu</a:t>
            </a:r>
          </a:p>
          <a:p>
            <a:r>
              <a:rPr lang="cs-CZ" dirty="0"/>
              <a:t>nutné předem oslovit archeologa a domluvit spolupráci</a:t>
            </a:r>
          </a:p>
          <a:p>
            <a:r>
              <a:rPr lang="cs-CZ" dirty="0"/>
              <a:t>nutná vzájemná důvěra (zkušební doba 1 – 5 měsíců)</a:t>
            </a:r>
          </a:p>
          <a:p>
            <a:r>
              <a:rPr lang="cs-CZ" dirty="0"/>
              <a:t>doma – registrace a seznámení – manuály ...</a:t>
            </a:r>
          </a:p>
          <a:p>
            <a:r>
              <a:rPr lang="cs-CZ" dirty="0"/>
              <a:t>do muzea – nutné podepsat Dohodu o spolupráci (mustr z ARÚ)</a:t>
            </a:r>
          </a:p>
          <a:p>
            <a:r>
              <a:rPr lang="cs-CZ" dirty="0"/>
              <a:t>přihlášení k projektu vedeného v příslušném muzeu</a:t>
            </a:r>
          </a:p>
          <a:p>
            <a:r>
              <a:rPr lang="cs-CZ" dirty="0"/>
              <a:t>pokud je v terénu ošemetné, lze do systému vkládat zpětně i doma, ovládání je intuitivní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5120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DC5FFEA-3DDC-4CE4-9A5A-524615AF4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75" y="137985"/>
            <a:ext cx="11934450" cy="65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87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C624E06-3D17-433B-B041-69445CF6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15" y="572548"/>
            <a:ext cx="11916370" cy="571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90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89DEF08-E1C7-43F9-BB34-913C24893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2" y="269867"/>
            <a:ext cx="11980376" cy="631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23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3397B0-0019-4C07-AAB8-A6FB97867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6) Kauza Jilemnice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BB126C3-FDC2-4576-8403-F06E95D0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cs-CZ" dirty="0"/>
              <a:t>Uživatel se r. 2023 chlubil sbírkou na FB „</a:t>
            </a:r>
            <a:r>
              <a:rPr lang="cs-CZ" i="1" dirty="0"/>
              <a:t>Jilemnice a vše kolem</a:t>
            </a:r>
            <a:r>
              <a:rPr lang="cs-CZ" dirty="0"/>
              <a:t>“.</a:t>
            </a:r>
          </a:p>
          <a:p>
            <a:r>
              <a:rPr lang="cs-CZ" dirty="0"/>
              <a:t>Uživateli jsme napsali, zda by nám podal více informací ohledně nálezů, poslal souřadnice a zda by nálezy předal do muzea.</a:t>
            </a:r>
          </a:p>
          <a:p>
            <a:r>
              <a:rPr lang="cs-CZ" dirty="0"/>
              <a:t>Uživatel projevil pouze náznak možné spolupráce – ukázat místo, ale nálezy si chtěl za každou cenu nechat, do muzea že dávat nic nebude.</a:t>
            </a:r>
          </a:p>
          <a:p>
            <a:r>
              <a:rPr lang="cs-CZ" dirty="0"/>
              <a:t>Po vysvětlení dané situace, že se jedná o archeologické nálezy a že mohou pocházet např. z masového hrobu, přestal komunikovat…</a:t>
            </a:r>
          </a:p>
          <a:p>
            <a:r>
              <a:rPr lang="cs-CZ" dirty="0"/>
              <a:t>Na uživatele bylo podáno trestní oznámení, řešilo se, nakonec se odložilo…</a:t>
            </a:r>
          </a:p>
          <a:p>
            <a:endParaRPr lang="cs-CZ" sz="1050" dirty="0"/>
          </a:p>
          <a:p>
            <a:pPr marL="0" indent="0">
              <a:buNone/>
            </a:pPr>
            <a:r>
              <a:rPr lang="cs-CZ" sz="2400" u="sng" dirty="0"/>
              <a:t>Následující obrázky jsou staženy z jeho FB profilu a příspěvku uvedené FB stránky.</a:t>
            </a:r>
          </a:p>
        </p:txBody>
      </p:sp>
    </p:spTree>
    <p:extLst>
      <p:ext uri="{BB962C8B-B14F-4D97-AF65-F5344CB8AC3E}">
        <p14:creationId xmlns:p14="http://schemas.microsoft.com/office/powerpoint/2010/main" val="1071818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5F4510-A151-43BC-BD97-9004140A2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" y="169000"/>
            <a:ext cx="11591109" cy="65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77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5F4510-A151-43BC-BD97-9004140A2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" y="169000"/>
            <a:ext cx="11591109" cy="65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5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5F4510-A151-43BC-BD97-9004140A2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3" y="169001"/>
            <a:ext cx="2825454" cy="376727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C82F2D9-FA7C-4583-91BF-59B4D5F57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046" y="169001"/>
            <a:ext cx="2825455" cy="376727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1C84D3-4CDA-4D6A-AB50-1F6CBD18F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61699" y="-462081"/>
            <a:ext cx="3763429" cy="501790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F4E61B-3514-4A0D-A134-9C4E82B4B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" y="4058465"/>
            <a:ext cx="4676504" cy="263053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897BDB-D7CA-46D6-85F6-7B6F47193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830" y="4058272"/>
            <a:ext cx="1972901" cy="263053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AA46965-AAEE-406D-8C00-DCF7B5F5B4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"/>
          <a:stretch/>
        </p:blipFill>
        <p:spPr>
          <a:xfrm>
            <a:off x="7316952" y="4058208"/>
            <a:ext cx="2026461" cy="263059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0BADDFA-F1F3-4673-8495-4A0CEC882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3"/>
          <a:stretch/>
        </p:blipFill>
        <p:spPr>
          <a:xfrm>
            <a:off x="9496223" y="4058207"/>
            <a:ext cx="2356143" cy="263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02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CC7C58-F7AB-4D47-BECC-468DD308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Jsem vlastníkem archeologického nálezu?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2427CE-8ECB-4032-B2EA-CFB15263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b="1" i="1" dirty="0"/>
              <a:t>„Archeologický nález není odpad, který nikomu nepatří. Má majitele ještě předtím, než ho vykopete.“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 okamžiku, kdy věc spatří světlo světa (nebo je rozeznána jako archeologický nález), stává se </a:t>
            </a:r>
            <a:r>
              <a:rPr lang="cs-CZ" b="1" dirty="0"/>
              <a:t>automaticky majetkem kraje, případně státu, obce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Vlastníkem </a:t>
            </a:r>
            <a:r>
              <a:rPr lang="cs-CZ" b="1" dirty="0"/>
              <a:t>NENÍ: </a:t>
            </a:r>
            <a:r>
              <a:rPr lang="cs-CZ" dirty="0"/>
              <a:t>nálezce (</a:t>
            </a:r>
            <a:r>
              <a:rPr lang="cs-CZ" dirty="0" err="1"/>
              <a:t>detektorář</a:t>
            </a:r>
            <a:r>
              <a:rPr lang="cs-CZ" dirty="0"/>
              <a:t>), majitel pozemku (zemědělec) ani spolek.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pokud nedojde k odevzdání, jedná se o majetkovou trestnou činnost</a:t>
            </a:r>
          </a:p>
        </p:txBody>
      </p:sp>
    </p:spTree>
    <p:extLst>
      <p:ext uri="{BB962C8B-B14F-4D97-AF65-F5344CB8AC3E}">
        <p14:creationId xmlns:p14="http://schemas.microsoft.com/office/powerpoint/2010/main" val="1437940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2468D106-6774-40C6-AEF8-8A4BD788E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51" y="318157"/>
            <a:ext cx="5171177" cy="26103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C3397B0-0019-4C07-AAB8-A6FB9786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237" y="3429001"/>
            <a:ext cx="1975525" cy="722810"/>
          </a:xfrm>
        </p:spPr>
        <p:txBody>
          <a:bodyPr/>
          <a:lstStyle/>
          <a:p>
            <a:pPr algn="ctr"/>
            <a:r>
              <a:rPr lang="cs-CZ" b="1" dirty="0"/>
              <a:t>Diskuse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D9F125-E85C-4E22-BD2D-628F097ED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034" y="5817033"/>
            <a:ext cx="6055179" cy="722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i="1" dirty="0"/>
              <a:t>Děkuji za pozornost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AA06D4-337C-4989-9230-BF87BF3C9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7" y="277812"/>
            <a:ext cx="2171156" cy="28948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631170C-758B-408F-99DB-4AA1EB4D0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37" y="277812"/>
            <a:ext cx="3817076" cy="50894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1843D68-D205-4290-817A-DD5AF2075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7" y="3403788"/>
            <a:ext cx="4304756" cy="32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4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1079B7A-9615-499F-BB34-7D78845BE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9" y="130628"/>
            <a:ext cx="3030584" cy="22729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C5B1F23-C02B-4DC5-B45A-A9D642844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8" y="2436469"/>
            <a:ext cx="3030584" cy="42865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4034AA8-225C-4DED-9F02-9F948A1FE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1828" y="954042"/>
            <a:ext cx="6587311" cy="494048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E39F215-1753-40C0-B323-FFD6E0A4F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5" y="657497"/>
            <a:ext cx="3497636" cy="55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91C52-D555-4AC0-A582-CF2DC3CF0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trestné?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ABD28C-54D2-4EE5-B9D4-8093DA81C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hledání archeologických nálezů bez povolení Ministerstva kultury k provádění archeologických výzkumů – pokuta až do 4 000 000 Kč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cílené vyhledávání </a:t>
            </a:r>
            <a:r>
              <a:rPr lang="cs-CZ" dirty="0" err="1"/>
              <a:t>archeol</a:t>
            </a:r>
            <a:r>
              <a:rPr lang="cs-CZ" dirty="0"/>
              <a:t>. nálezů na známých lokalitách bez spolupráce s oprávněnou organizací (bez krytí arch. pracovištěm) - pokuta až do 4 000 000 Kč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ponechání si či zamlčení archeologického nálezu – skutková podstata Zatajení věci (§ 219 Trestního zákoníku)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jakékoliv ničení </a:t>
            </a:r>
            <a:r>
              <a:rPr lang="cs-CZ" dirty="0" err="1"/>
              <a:t>archeol</a:t>
            </a:r>
            <a:r>
              <a:rPr lang="cs-CZ" dirty="0"/>
              <a:t>. lokality (ať už známé či nově objevené)</a:t>
            </a:r>
          </a:p>
        </p:txBody>
      </p:sp>
    </p:spTree>
    <p:extLst>
      <p:ext uri="{BB962C8B-B14F-4D97-AF65-F5344CB8AC3E}">
        <p14:creationId xmlns:p14="http://schemas.microsoft.com/office/powerpoint/2010/main" val="3206143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02F665E-9C9E-40E1-A321-D2F71D243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42" y="130628"/>
            <a:ext cx="9895115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91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47D26-5509-44FE-8A0D-73B350DE8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2) Spolupráce s archeologem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4DBA84-870A-45A2-B68A-CB10FF87D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správný postup</a:t>
            </a:r>
          </a:p>
          <a:p>
            <a:r>
              <a:rPr lang="cs-CZ" dirty="0"/>
              <a:t>navázání spolupráce (nebát se ozvat)</a:t>
            </a:r>
          </a:p>
          <a:p>
            <a:r>
              <a:rPr lang="cs-CZ" dirty="0"/>
              <a:t>registrace v AMČR-PAS (IDEÁLNĚ PŘED HLEDÁNÍM)</a:t>
            </a:r>
          </a:p>
          <a:p>
            <a:r>
              <a:rPr lang="cs-CZ" dirty="0"/>
              <a:t>hledání mimo AMČR-PAS = nelegální trestná činnost</a:t>
            </a:r>
          </a:p>
          <a:p>
            <a:pPr lvl="1"/>
            <a:r>
              <a:rPr lang="cs-CZ" dirty="0"/>
              <a:t>hledání pomocí detektoru</a:t>
            </a:r>
          </a:p>
          <a:p>
            <a:pPr lvl="1"/>
            <a:r>
              <a:rPr lang="cs-CZ" dirty="0"/>
              <a:t>povrchový sběr (na povrchu pole, lesní hrabanky)</a:t>
            </a:r>
          </a:p>
        </p:txBody>
      </p:sp>
    </p:spTree>
    <p:extLst>
      <p:ext uri="{BB962C8B-B14F-4D97-AF65-F5344CB8AC3E}">
        <p14:creationId xmlns:p14="http://schemas.microsoft.com/office/powerpoint/2010/main" val="37165980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1387</Words>
  <Application>Microsoft Office PowerPoint</Application>
  <PresentationFormat>Širokoúhlá obrazovka</PresentationFormat>
  <Paragraphs>195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Sitka Text Semibold</vt:lpstr>
      <vt:lpstr>Wingdings</vt:lpstr>
      <vt:lpstr>Motiv Office</vt:lpstr>
      <vt:lpstr>Základy terénní archeologie pro detektoráře</vt:lpstr>
      <vt:lpstr>Prezentace aplikace PowerPoint</vt:lpstr>
      <vt:lpstr>Témata prezentace</vt:lpstr>
      <vt:lpstr>1) Právní rámec</vt:lpstr>
      <vt:lpstr>Jsem vlastníkem archeologického nálezu?</vt:lpstr>
      <vt:lpstr>Prezentace aplikace PowerPoint</vt:lpstr>
      <vt:lpstr>Co je trestné?</vt:lpstr>
      <vt:lpstr>Prezentace aplikace PowerPoint</vt:lpstr>
      <vt:lpstr>2) Spolupráce s archeologem</vt:lpstr>
      <vt:lpstr>Prezentace aplikace PowerPoint</vt:lpstr>
      <vt:lpstr>Archeologická pracoviště</vt:lpstr>
      <vt:lpstr>Prezentace aplikace PowerPoint</vt:lpstr>
      <vt:lpstr>Navázání spolupráce</vt:lpstr>
      <vt:lpstr>3) Správný postup detektorové prospekce</vt:lpstr>
      <vt:lpstr>Terén</vt:lpstr>
      <vt:lpstr>Prezentace aplikace PowerPoint</vt:lpstr>
      <vt:lpstr>Počasí a pole</vt:lpstr>
      <vt:lpstr>Prezentace aplikace PowerPoint</vt:lpstr>
      <vt:lpstr>Prezentace aplikace PowerPoint</vt:lpstr>
      <vt:lpstr>Lesy</vt:lpstr>
      <vt:lpstr>Prezentace aplikace PowerPoint</vt:lpstr>
      <vt:lpstr>Detektory</vt:lpstr>
      <vt:lpstr>Souřadnice</vt:lpstr>
      <vt:lpstr>Prezentace aplikace PowerPoint</vt:lpstr>
      <vt:lpstr>Prezentace aplikace PowerPoint</vt:lpstr>
      <vt:lpstr>Aplikace Open Camera</vt:lpstr>
      <vt:lpstr>Prezentace aplikace PowerPoint</vt:lpstr>
      <vt:lpstr>Prezentace aplikace PowerPoint</vt:lpstr>
      <vt:lpstr>Prezentace aplikace PowerPoint</vt:lpstr>
      <vt:lpstr>Terén</vt:lpstr>
      <vt:lpstr>Prezentace aplikace PowerPoint</vt:lpstr>
      <vt:lpstr>Prezentace aplikace PowerPoint</vt:lpstr>
      <vt:lpstr>Co s nálezy v terénu?</vt:lpstr>
      <vt:lpstr>Prezentace aplikace PowerPoint</vt:lpstr>
      <vt:lpstr>Čemu se vyvarovat?</vt:lpstr>
      <vt:lpstr>Co dalšího je možné?</vt:lpstr>
      <vt:lpstr>Kdy je nutné archeologa zavolat do terénu</vt:lpstr>
      <vt:lpstr>4) Zpracování nálezů</vt:lpstr>
      <vt:lpstr>Prezentace aplikace PowerPoint</vt:lpstr>
      <vt:lpstr>Prezentace aplikace PowerPoint</vt:lpstr>
      <vt:lpstr>Prezentace aplikace PowerPoint</vt:lpstr>
      <vt:lpstr>5) AMČR-PAS</vt:lpstr>
      <vt:lpstr>Prezentace aplikace PowerPoint</vt:lpstr>
      <vt:lpstr>Prezentace aplikace PowerPoint</vt:lpstr>
      <vt:lpstr>Prezentace aplikace PowerPoint</vt:lpstr>
      <vt:lpstr>6) Kauza Jilemnice</vt:lpstr>
      <vt:lpstr>Prezentace aplikace PowerPoint</vt:lpstr>
      <vt:lpstr>Prezentace aplikace PowerPoint</vt:lpstr>
      <vt:lpstr>Prezentace aplikace PowerPoint</vt:lpstr>
      <vt:lpstr>Diskuse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Nález středopaleolitické stanice lovců a sběračů u Turnova</dc:title>
  <dc:creator>Roman Sirovátka ©Muzeum Českého ráje v Turnově</dc:creator>
  <cp:lastModifiedBy>Roman Sirovátka ©Muzeum Českého ráje v Turnově</cp:lastModifiedBy>
  <cp:revision>89</cp:revision>
  <dcterms:created xsi:type="dcterms:W3CDTF">2025-01-15T12:01:44Z</dcterms:created>
  <dcterms:modified xsi:type="dcterms:W3CDTF">2026-02-24T10:02:00Z</dcterms:modified>
</cp:coreProperties>
</file>